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28" r:id="rId1"/>
  </p:sldMasterIdLst>
  <p:notesMasterIdLst>
    <p:notesMasterId r:id="rId11"/>
  </p:notesMasterIdLst>
  <p:sldIdLst>
    <p:sldId id="272" r:id="rId2"/>
    <p:sldId id="267" r:id="rId3"/>
    <p:sldId id="260" r:id="rId4"/>
    <p:sldId id="262" r:id="rId5"/>
    <p:sldId id="266" r:id="rId6"/>
    <p:sldId id="263" r:id="rId7"/>
    <p:sldId id="274" r:id="rId8"/>
    <p:sldId id="257" r:id="rId9"/>
    <p:sldId id="273" r:id="rId10"/>
  </p:sldIdLst>
  <p:sldSz cx="12192000" cy="6858000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92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9F360-72E6-4D0F-A62A-3A5B1D7E2CD1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1775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425" y="3241675"/>
            <a:ext cx="7893050" cy="2652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8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8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11CB1-CD2A-4C22-B171-F100ADAD19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5705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322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28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530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1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282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140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241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198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017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5937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370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408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760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FB15E3-1B57-4274-BD6A-F52EC54C0E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2073453" cy="103083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F39CCC-EAA7-1BF7-D1B4-849C1780FA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04800"/>
            <a:ext cx="5487553" cy="518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844AA6C-4208-C597-33E9-182AD48885C2}"/>
              </a:ext>
            </a:extLst>
          </p:cNvPr>
          <p:cNvSpPr/>
          <p:nvPr/>
        </p:nvSpPr>
        <p:spPr>
          <a:xfrm>
            <a:off x="-14748" y="5105400"/>
            <a:ext cx="12184626" cy="175793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26000">
                <a:schemeClr val="tx1">
                  <a:lumMod val="85000"/>
                  <a:lumOff val="15000"/>
                </a:schemeClr>
              </a:gs>
              <a:gs pos="79000">
                <a:schemeClr val="tx1">
                  <a:lumMod val="85000"/>
                  <a:lumOff val="15000"/>
                  <a:tint val="23500"/>
                  <a:satMod val="160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42DC5B7-4CFE-F048-FAD3-F0EF467F1E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772400" y="5381042"/>
            <a:ext cx="3962400" cy="117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6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D9BDC4-F040-CDE8-A8A4-CFA902CA41B2}"/>
              </a:ext>
            </a:extLst>
          </p:cNvPr>
          <p:cNvSpPr txBox="1"/>
          <p:nvPr/>
        </p:nvSpPr>
        <p:spPr>
          <a:xfrm>
            <a:off x="120074" y="1754168"/>
            <a:ext cx="391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雪を切り裂き、道を拓く。</a:t>
            </a:r>
            <a:endParaRPr kumimoji="1" lang="ja-JP" altLang="en-US" sz="28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69FBD3-E18F-2953-752E-EE729B387B83}"/>
              </a:ext>
            </a:extLst>
          </p:cNvPr>
          <p:cNvSpPr txBox="1"/>
          <p:nvPr/>
        </p:nvSpPr>
        <p:spPr>
          <a:xfrm>
            <a:off x="6933829" y="2090302"/>
            <a:ext cx="5258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最後の雪まで、しっかり掻き取る。</a:t>
            </a:r>
            <a:endParaRPr kumimoji="1" lang="ja-JP" altLang="en-US" sz="28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D70721-2093-337F-4FF7-B03976CC39EF}"/>
              </a:ext>
            </a:extLst>
          </p:cNvPr>
          <p:cNvSpPr txBox="1"/>
          <p:nvPr/>
        </p:nvSpPr>
        <p:spPr>
          <a:xfrm>
            <a:off x="275044" y="132072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V</a:t>
            </a:r>
            <a:r>
              <a:rPr kumimoji="1" lang="ja-JP" altLang="en-US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441D1E-814E-8CC0-5BAB-60E25416DA42}"/>
              </a:ext>
            </a:extLst>
          </p:cNvPr>
          <p:cNvSpPr txBox="1"/>
          <p:nvPr/>
        </p:nvSpPr>
        <p:spPr>
          <a:xfrm>
            <a:off x="6958410" y="1633603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スクープ型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34C0A8C-B96F-A70D-5928-DDFC0FFEDE34}"/>
              </a:ext>
            </a:extLst>
          </p:cNvPr>
          <p:cNvSpPr txBox="1"/>
          <p:nvPr/>
        </p:nvSpPr>
        <p:spPr>
          <a:xfrm>
            <a:off x="246830" y="5216241"/>
            <a:ext cx="400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左・右</a:t>
            </a:r>
            <a:r>
              <a:rPr lang="ja-JP" altLang="ja-JP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アングル30°</a:t>
            </a:r>
            <a:endParaRPr kumimoji="1"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8BEF49-ED30-325A-79EF-BE7EA39784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4918">
            <a:off x="14290" y="1445798"/>
            <a:ext cx="2218499" cy="54556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01F5BA7-BD8D-E367-220C-12BEC4350D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4918">
            <a:off x="6867976" y="1758806"/>
            <a:ext cx="3687362" cy="44467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C351E7C-F007-2DC6-DEF6-CC6E0FF93E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4918">
            <a:off x="-67276" y="5467300"/>
            <a:ext cx="3801375" cy="41279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8EF7D7-D881-D699-0023-5B9E7D14C6EA}"/>
              </a:ext>
            </a:extLst>
          </p:cNvPr>
          <p:cNvSpPr txBox="1"/>
          <p:nvPr/>
        </p:nvSpPr>
        <p:spPr>
          <a:xfrm>
            <a:off x="400665" y="79872"/>
            <a:ext cx="748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6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多彩な可動性能で、雪を確実に排雪。マルチスノープラウ。</a:t>
            </a:r>
            <a:endParaRPr kumimoji="1" lang="ja-JP" altLang="en-US" sz="36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57D90A8-8CD4-15F8-44F3-F734462593F9}"/>
              </a:ext>
            </a:extLst>
          </p:cNvPr>
          <p:cNvSpPr txBox="1"/>
          <p:nvPr/>
        </p:nvSpPr>
        <p:spPr>
          <a:xfrm>
            <a:off x="4342763" y="771205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2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4通りのブレードポジションで、多様な除雪現場に対応。</a:t>
            </a:r>
            <a:br>
              <a:rPr lang="ja-JP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V型、スクープ型、左右30°アングルを使い分けることで、雪を効率よく集雪・排雪。路面への追従性を高め、雪の取り残しを抑えた高品質な除雪を実現します。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E6458D4-7B7A-6086-DBA6-11D6996F6A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" y="2267104"/>
            <a:ext cx="3679987" cy="195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DE2C3B8-3E4A-040E-6B80-BB76B88674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582" y="3889782"/>
            <a:ext cx="3159949" cy="2161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CB5351B-7B84-25E2-3060-EA05D6F8B3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192" y="2690380"/>
            <a:ext cx="4021393" cy="3001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38A9DF-AC34-95B6-1E81-D56B1588727A}"/>
              </a:ext>
            </a:extLst>
          </p:cNvPr>
          <p:cNvSpPr txBox="1"/>
          <p:nvPr/>
        </p:nvSpPr>
        <p:spPr>
          <a:xfrm>
            <a:off x="246830" y="5673697"/>
            <a:ext cx="6065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除雪の王道、ストレート。</a:t>
            </a:r>
            <a:endParaRPr lang="en-US" altLang="ja-JP" sz="28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ja-JP" sz="2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30°アングルが生む効率除雪。</a:t>
            </a:r>
            <a:endParaRPr kumimoji="1" lang="ja-JP" altLang="en-US" sz="28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573FCCB-92CE-FC62-AA63-411299109E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930" y="5191714"/>
            <a:ext cx="2397113" cy="1553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C7276D-B8D6-FE61-C308-9814108F90A5}"/>
              </a:ext>
            </a:extLst>
          </p:cNvPr>
          <p:cNvSpPr txBox="1"/>
          <p:nvPr/>
        </p:nvSpPr>
        <p:spPr>
          <a:xfrm>
            <a:off x="8291910" y="6357031"/>
            <a:ext cx="4360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※掲載の一部画像は米国仕様のものです。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ja-JP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国内仕様とは仕様が異なる場合がありますのでご了承ください。</a:t>
            </a:r>
            <a:endParaRPr kumimoji="1" lang="ja-JP" altLang="en-US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46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E4321337-E3AC-3B02-D2E1-4EFDF285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86" y="5410200"/>
            <a:ext cx="2578354" cy="1139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909231A-5570-DC3A-84EF-9A3945DF31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370" y="4605979"/>
            <a:ext cx="3669934" cy="2138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3F2B2ED-17B4-6D4E-81EF-479FED0359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940" y="3949284"/>
            <a:ext cx="5129011" cy="2760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矢印: 右 31">
            <a:extLst>
              <a:ext uri="{FF2B5EF4-FFF2-40B4-BE49-F238E27FC236}">
                <a16:creationId xmlns:a16="http://schemas.microsoft.com/office/drawing/2014/main" id="{EBA44071-C042-5D0B-21CF-D6155CF5DF8F}"/>
              </a:ext>
            </a:extLst>
          </p:cNvPr>
          <p:cNvSpPr/>
          <p:nvPr/>
        </p:nvSpPr>
        <p:spPr>
          <a:xfrm>
            <a:off x="6356664" y="5897682"/>
            <a:ext cx="822551" cy="57582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7E9BBA7-16E7-D696-55AC-9A2B1DDAF44D}"/>
              </a:ext>
            </a:extLst>
          </p:cNvPr>
          <p:cNvSpPr txBox="1"/>
          <p:nvPr/>
        </p:nvSpPr>
        <p:spPr>
          <a:xfrm>
            <a:off x="2619571" y="3772428"/>
            <a:ext cx="5410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513840">
              <a:lnSpc>
                <a:spcPct val="100000"/>
              </a:lnSpc>
              <a:spcBef>
                <a:spcPts val="114"/>
              </a:spcBef>
            </a:pPr>
            <a:r>
              <a:rPr lang="en-US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4</a:t>
            </a:r>
            <a:r>
              <a:rPr lang="ja-JP" altLang="en-US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本のスプリングにより</a:t>
            </a:r>
            <a:r>
              <a:rPr kumimoji="0" lang="ja-JP" alt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（</a:t>
            </a:r>
            <a:r>
              <a:rPr kumimoji="0" lang="en-US" altLang="ja-JP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B-A70HTX</a:t>
            </a:r>
            <a:r>
              <a:rPr kumimoji="0" lang="ja-JP" alt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は</a:t>
            </a:r>
            <a:r>
              <a:rPr kumimoji="0" lang="en-US" altLang="ja-JP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</a:t>
            </a:r>
            <a:r>
              <a:rPr kumimoji="0" lang="ja-JP" alt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本） </a:t>
            </a:r>
            <a:r>
              <a:rPr lang="ja-JP" altLang="en-US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、除雪作業時の衝撃を緩和。また、マンホールや縁石などの障害物との接触による衝撃から、車両や運転者を保護します。</a:t>
            </a:r>
            <a:br>
              <a:rPr lang="ja-JP" altLang="en-US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さらに、油圧シリンダーのリリーフバルブも衝撃緩和に寄与します。</a:t>
            </a:r>
            <a:endParaRPr lang="ja-JP" altLang="en-US" sz="10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S PGothic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E196B3-640A-6CDA-95F9-749367643EEE}"/>
              </a:ext>
            </a:extLst>
          </p:cNvPr>
          <p:cNvSpPr txBox="1"/>
          <p:nvPr/>
        </p:nvSpPr>
        <p:spPr>
          <a:xfrm>
            <a:off x="52960" y="3079417"/>
            <a:ext cx="633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衝撃を受け止め、安心を守る。</a:t>
            </a:r>
            <a:endParaRPr kumimoji="1" lang="ja-JP" altLang="en-US" sz="3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7A736E-F358-4440-97CF-7D83E524950B}"/>
              </a:ext>
            </a:extLst>
          </p:cNvPr>
          <p:cNvSpPr txBox="1"/>
          <p:nvPr/>
        </p:nvSpPr>
        <p:spPr>
          <a:xfrm>
            <a:off x="258422" y="1881151"/>
            <a:ext cx="5211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室内ジョイスティックによる簡単操作でプラウ形状を自在に変更。</a:t>
            </a:r>
            <a:b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4つの基本ポジションに加え、中間位置も自由に設定可能。</a:t>
            </a:r>
            <a:b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トラックならではの高速除雪と優れた取り回しで、広い道路から狭い場所まで対応します。</a:t>
            </a:r>
            <a:endParaRPr kumimoji="1" lang="ja-JP" altLang="en-US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7B6829B-1EB0-5777-4CA3-83E655FC48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2637">
            <a:off x="5574064" y="1029676"/>
            <a:ext cx="1985579" cy="1656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23C75C4-5465-802C-7173-CF6B74C186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3675">
            <a:off x="5581298" y="141625"/>
            <a:ext cx="1090481" cy="904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30B8A66-E394-F39A-3AC6-5CE9678D17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69823" y="660794"/>
            <a:ext cx="1416123" cy="892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F7FBFFE-197C-6191-36EE-A9C9E125C9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678" y="2258322"/>
            <a:ext cx="1440770" cy="930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9D66158-C4B8-CC9F-DB93-78511CA12EC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727" y="2296478"/>
            <a:ext cx="1314990" cy="892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8C43CFB-4B2E-0E93-33BD-41F3A1894DE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2771" y="524486"/>
            <a:ext cx="1282010" cy="892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0BD5BF2-66BE-0AB9-D896-4D277D0D1BA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385" y="1546342"/>
            <a:ext cx="1493224" cy="82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D759973-B174-35D3-7743-DA85B963BDFB}"/>
              </a:ext>
            </a:extLst>
          </p:cNvPr>
          <p:cNvSpPr txBox="1"/>
          <p:nvPr/>
        </p:nvSpPr>
        <p:spPr>
          <a:xfrm>
            <a:off x="8025416" y="8998"/>
            <a:ext cx="3466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ドライバー</a:t>
            </a:r>
            <a:r>
              <a:rPr lang="ja-JP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視点での見え方</a:t>
            </a:r>
            <a:endParaRPr kumimoji="1" lang="ja-JP" altLang="en-US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2C3F1C4-FC80-DF25-5ED6-424448E36561}"/>
              </a:ext>
            </a:extLst>
          </p:cNvPr>
          <p:cNvSpPr txBox="1"/>
          <p:nvPr/>
        </p:nvSpPr>
        <p:spPr>
          <a:xfrm>
            <a:off x="7877564" y="2075127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左アングル</a:t>
            </a:r>
            <a:r>
              <a:rPr kumimoji="1"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30°</a:t>
            </a:r>
            <a:endParaRPr kumimoji="1" lang="ja-JP" altLang="en-US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6ABEA1-410D-7B22-9231-5B0EC64BC04F}"/>
              </a:ext>
            </a:extLst>
          </p:cNvPr>
          <p:cNvSpPr txBox="1"/>
          <p:nvPr/>
        </p:nvSpPr>
        <p:spPr>
          <a:xfrm>
            <a:off x="11019207" y="267690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</a:t>
            </a:r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型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B0C9B30-DBD0-E3E5-5735-136E0701F733}"/>
              </a:ext>
            </a:extLst>
          </p:cNvPr>
          <p:cNvSpPr txBox="1"/>
          <p:nvPr/>
        </p:nvSpPr>
        <p:spPr>
          <a:xfrm>
            <a:off x="8029704" y="405203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スクープ型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701967B-3D26-DC03-2AC0-41DF79839AE8}"/>
              </a:ext>
            </a:extLst>
          </p:cNvPr>
          <p:cNvSpPr txBox="1"/>
          <p:nvPr/>
        </p:nvSpPr>
        <p:spPr>
          <a:xfrm>
            <a:off x="10804172" y="2031395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右アングル</a:t>
            </a:r>
            <a:r>
              <a:rPr kumimoji="1"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30°</a:t>
            </a:r>
            <a:endParaRPr kumimoji="1" lang="ja-JP" altLang="en-US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E3F074-DA23-CF22-5B25-6665F3E93C90}"/>
              </a:ext>
            </a:extLst>
          </p:cNvPr>
          <p:cNvSpPr txBox="1"/>
          <p:nvPr/>
        </p:nvSpPr>
        <p:spPr>
          <a:xfrm>
            <a:off x="168546" y="95604"/>
            <a:ext cx="5622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思いのまま</a:t>
            </a:r>
            <a:r>
              <a:rPr lang="ja-JP" altLang="en-US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。</a:t>
            </a:r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ジョイスティックコントロールで除雪効率を最大化。</a:t>
            </a:r>
            <a:endParaRPr kumimoji="1" lang="ja-JP" altLang="en-US" sz="3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A647E51-0552-BB35-1329-AA79B303FF2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3" y="3756969"/>
            <a:ext cx="2469428" cy="1523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02EBD0-FC7A-8CA5-8061-4EE25055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0680CF6-C26D-31B9-9503-C9DBF760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6551" y="5367054"/>
            <a:ext cx="1184449" cy="118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9409CB1-80C2-4752-BE4A-E256C373C1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9296400" y="139020"/>
            <a:ext cx="2286000" cy="872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4EE158-C34F-6C8E-D72B-DF42A0E03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45" y="317613"/>
            <a:ext cx="3222223" cy="1706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22E6D837-EAC8-A705-0FC2-4FFD1EF34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804" y="4717970"/>
            <a:ext cx="2186340" cy="1095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F799F41-C2F8-5A21-A139-EC471419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173" y="3429000"/>
            <a:ext cx="1961424" cy="1185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EAF3ED-4B2A-94A2-A42F-EB50934B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34" y="2087995"/>
            <a:ext cx="2497938" cy="1349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573FEFA-308E-5769-1888-128089D1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055" y="5285608"/>
            <a:ext cx="1938840" cy="1095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66502956-5AF7-493A-047C-B342A198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055" y="4053022"/>
            <a:ext cx="1952888" cy="1095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7C73911-348E-42EF-9872-BF0B4E754A1D}"/>
              </a:ext>
            </a:extLst>
          </p:cNvPr>
          <p:cNvSpPr txBox="1"/>
          <p:nvPr/>
        </p:nvSpPr>
        <p:spPr>
          <a:xfrm>
            <a:off x="9308586" y="1039677"/>
            <a:ext cx="2702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0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独自システム「スマートヒッチ</a:t>
            </a:r>
            <a:r>
              <a:rPr lang="ja-JP" altLang="en-US" sz="10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２</a:t>
            </a:r>
            <a:r>
              <a:rPr lang="ja-JP" altLang="ja-JP" sz="10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」なら、着脱作業は大人一人でわずか30秒。面倒な準備や片付けの時間を大幅に短縮し、より快適でスムーズな運用を実現します</a:t>
            </a: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。</a:t>
            </a:r>
            <a:endParaRPr kumimoji="1" lang="ja-JP" altLang="en-US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CA88BA9-CA29-8A85-FFF6-3EB6E14DB442}"/>
              </a:ext>
            </a:extLst>
          </p:cNvPr>
          <p:cNvSpPr txBox="1"/>
          <p:nvPr/>
        </p:nvSpPr>
        <p:spPr>
          <a:xfrm>
            <a:off x="9562093" y="6584220"/>
            <a:ext cx="244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詳細</a:t>
            </a:r>
            <a:r>
              <a:rPr lang="ja-JP" altLang="ja-JP" sz="1200" b="1" dirty="0"/>
              <a:t>はYouTube動画をチェック。</a:t>
            </a:r>
            <a:endParaRPr kumimoji="1" lang="ja-JP" altLang="en-US" sz="12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EF9C1FF-7453-CEE7-CDF2-F6824B88278A}"/>
              </a:ext>
            </a:extLst>
          </p:cNvPr>
          <p:cNvSpPr txBox="1"/>
          <p:nvPr/>
        </p:nvSpPr>
        <p:spPr>
          <a:xfrm>
            <a:off x="9315960" y="1662851"/>
            <a:ext cx="2985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※</a:t>
            </a:r>
            <a:r>
              <a:rPr lang="ja-JP" altLang="ja-JP" sz="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着脱作業は必ず水平な場所で行ってください。</a:t>
            </a:r>
            <a:endParaRPr lang="en-US" altLang="ja-JP" sz="8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en-US" sz="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r>
              <a:rPr lang="ja-JP" altLang="ja-JP" sz="8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傾斜のある場所では正常に着脱できない場合があります。</a:t>
            </a:r>
            <a:endParaRPr kumimoji="1" lang="ja-JP" altLang="en-US" sz="8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BBBACF0-2EB0-BC3E-B4E9-3BB236116FE8}"/>
              </a:ext>
            </a:extLst>
          </p:cNvPr>
          <p:cNvSpPr txBox="1"/>
          <p:nvPr/>
        </p:nvSpPr>
        <p:spPr>
          <a:xfrm>
            <a:off x="4034257" y="137621"/>
            <a:ext cx="5409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着脱</a:t>
            </a:r>
            <a:r>
              <a:rPr lang="en-US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30</a:t>
            </a:r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秒。ひとりで完結。</a:t>
            </a:r>
            <a:endParaRPr kumimoji="1" lang="ja-JP" altLang="en-US" sz="3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A969544-CE8D-4337-EB37-D820D2D2BB9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4918">
            <a:off x="4248780" y="468228"/>
            <a:ext cx="4519933" cy="39841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5797FD-D6F8-0F50-8120-70AE81EE24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738" y="4428611"/>
            <a:ext cx="2508408" cy="1743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矢印: 上 17">
            <a:extLst>
              <a:ext uri="{FF2B5EF4-FFF2-40B4-BE49-F238E27FC236}">
                <a16:creationId xmlns:a16="http://schemas.microsoft.com/office/drawing/2014/main" id="{09DB7386-988F-12C4-5ECC-9D593D499EBF}"/>
              </a:ext>
            </a:extLst>
          </p:cNvPr>
          <p:cNvSpPr/>
          <p:nvPr/>
        </p:nvSpPr>
        <p:spPr>
          <a:xfrm>
            <a:off x="5955180" y="4084646"/>
            <a:ext cx="243419" cy="333291"/>
          </a:xfrm>
          <a:prstGeom prst="up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659EF-012F-1520-3024-35C36D535D48}"/>
              </a:ext>
            </a:extLst>
          </p:cNvPr>
          <p:cNvSpPr txBox="1"/>
          <p:nvPr/>
        </p:nvSpPr>
        <p:spPr>
          <a:xfrm>
            <a:off x="3606367" y="1284697"/>
            <a:ext cx="5537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ステップ1</a:t>
            </a:r>
            <a:r>
              <a:rPr lang="ja-JP" altLang="en-US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：</a:t>
            </a:r>
            <a:r>
              <a:rPr lang="ja-JP" altLang="en-US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車体とプラウを接続</a:t>
            </a:r>
            <a:br>
              <a:rPr lang="ja-JP" altLang="ja-JP" sz="14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ja-JP" sz="14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車体をプラウ正面に合わせ、取付部の位置を確認しながらゆっくり前進</a:t>
            </a:r>
            <a:r>
              <a:rPr lang="ja-JP" altLang="en-US" sz="14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。</a:t>
            </a:r>
            <a:endParaRPr kumimoji="1" lang="ja-JP" altLang="en-US" sz="14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5457E2-084B-125D-D964-141AA0F7C1C0}"/>
              </a:ext>
            </a:extLst>
          </p:cNvPr>
          <p:cNvSpPr txBox="1"/>
          <p:nvPr/>
        </p:nvSpPr>
        <p:spPr>
          <a:xfrm>
            <a:off x="3628490" y="1883714"/>
            <a:ext cx="4796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ステップ2</a:t>
            </a:r>
            <a:r>
              <a:rPr lang="ja-JP" altLang="en-US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</a:t>
            </a:r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：</a:t>
            </a:r>
            <a:r>
              <a:rPr lang="ja-JP" altLang="en-US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ロック固定・電源接続</a:t>
            </a:r>
            <a:br>
              <a:rPr lang="ja-JP" altLang="ja-JP" sz="14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ja-JP" sz="14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左右のロックレバーを確実に固定し、電源ケーブルを接続。</a:t>
            </a:r>
            <a:endParaRPr kumimoji="1" lang="ja-JP" altLang="en-US" sz="14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BE98FE-A5E5-0F38-8DEB-E709391CE7F4}"/>
              </a:ext>
            </a:extLst>
          </p:cNvPr>
          <p:cNvSpPr txBox="1"/>
          <p:nvPr/>
        </p:nvSpPr>
        <p:spPr>
          <a:xfrm>
            <a:off x="3606367" y="2437712"/>
            <a:ext cx="4633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ステップ3</a:t>
            </a:r>
            <a:r>
              <a:rPr lang="en-US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</a:t>
            </a:r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：</a:t>
            </a:r>
            <a:r>
              <a:rPr lang="ja-JP" altLang="en-US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r>
              <a:rPr lang="ja-JP" altLang="ja-JP" sz="1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油圧接続確認</a:t>
            </a:r>
            <a:br>
              <a:rPr lang="ja-JP" altLang="ja-JP" sz="14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</a:br>
            <a:r>
              <a:rPr lang="ja-JP" altLang="ja-JP" sz="14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ジョイスティックの電源を入れ、プラウ昇降レバーを操作してプラウを持ち上げ、接続状態を確認。</a:t>
            </a:r>
            <a:endParaRPr kumimoji="1" lang="ja-JP" altLang="en-US" sz="14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13" name="矢印: 上 12">
            <a:extLst>
              <a:ext uri="{FF2B5EF4-FFF2-40B4-BE49-F238E27FC236}">
                <a16:creationId xmlns:a16="http://schemas.microsoft.com/office/drawing/2014/main" id="{BAEB86D2-46D7-C8D5-BD09-6903519BD8DE}"/>
              </a:ext>
            </a:extLst>
          </p:cNvPr>
          <p:cNvSpPr/>
          <p:nvPr/>
        </p:nvSpPr>
        <p:spPr>
          <a:xfrm>
            <a:off x="7149919" y="5367054"/>
            <a:ext cx="238351" cy="332637"/>
          </a:xfrm>
          <a:prstGeom prst="up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6AA5E402-06B0-1F42-0869-324367F69C4C}"/>
              </a:ext>
            </a:extLst>
          </p:cNvPr>
          <p:cNvSpPr/>
          <p:nvPr/>
        </p:nvSpPr>
        <p:spPr>
          <a:xfrm>
            <a:off x="609600" y="3468025"/>
            <a:ext cx="450565" cy="627562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C720360-5C6F-082A-910C-2B6CBEDE049F}"/>
              </a:ext>
            </a:extLst>
          </p:cNvPr>
          <p:cNvSpPr/>
          <p:nvPr/>
        </p:nvSpPr>
        <p:spPr>
          <a:xfrm>
            <a:off x="4441293" y="4505208"/>
            <a:ext cx="609600" cy="484632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65926E2-4591-04DB-96A8-BC923EF8A2E5}"/>
              </a:ext>
            </a:extLst>
          </p:cNvPr>
          <p:cNvSpPr/>
          <p:nvPr/>
        </p:nvSpPr>
        <p:spPr>
          <a:xfrm>
            <a:off x="7935362" y="4281336"/>
            <a:ext cx="609600" cy="484632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B71C9E9-55E6-7EA0-0A0B-3398C5C94B4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26" y="2589563"/>
            <a:ext cx="3299844" cy="2500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5434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FF7C80"/>
            </a:gs>
            <a:gs pos="81000">
              <a:schemeClr val="bg1"/>
            </a:gs>
            <a:gs pos="75000">
              <a:schemeClr val="bg1"/>
            </a:gs>
            <a:gs pos="100000">
              <a:srgbClr val="FF0000"/>
            </a:gs>
            <a:gs pos="6000">
              <a:schemeClr val="accent2">
                <a:lumMod val="20000"/>
                <a:lumOff val="80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88486">
              <a:srgbClr val="FF9B9B"/>
            </a:gs>
            <a:gs pos="60000">
              <a:schemeClr val="bg1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3513A16-E024-873A-84D8-28268DB13A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836" y="897486"/>
            <a:ext cx="3564725" cy="1787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34218A-F5A2-CEC0-77FF-FB5ACB1CCB16}"/>
              </a:ext>
            </a:extLst>
          </p:cNvPr>
          <p:cNvSpPr txBox="1"/>
          <p:nvPr/>
        </p:nvSpPr>
        <p:spPr>
          <a:xfrm>
            <a:off x="31955" y="1667164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先進の氷雪防御機能で、明るさを守る。</a:t>
            </a:r>
            <a:endParaRPr kumimoji="1" lang="ja-JP" altLang="en-US" sz="3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DEB6A6-7CBA-20F3-3C9A-AFC165D0790E}"/>
              </a:ext>
            </a:extLst>
          </p:cNvPr>
          <p:cNvSpPr txBox="1"/>
          <p:nvPr/>
        </p:nvSpPr>
        <p:spPr>
          <a:xfrm>
            <a:off x="3081706" y="90205"/>
            <a:ext cx="9220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LED</a:t>
            </a:r>
            <a:r>
              <a:rPr lang="ja-JP" altLang="en-US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の</a:t>
            </a:r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圧倒的な明るさで、雪の現場を照らす。</a:t>
            </a:r>
            <a:endParaRPr kumimoji="1" lang="ja-JP" altLang="en-US" sz="3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572CEE7-5DB7-9392-C051-382E6054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5699295"/>
            <a:ext cx="2607515" cy="52923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057365E-FA7B-3A74-8D9F-7B27D83FA3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28" y="2989384"/>
            <a:ext cx="3717472" cy="204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AA3548B-2D43-95B1-3DDE-3262F735FB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2" y="5511993"/>
            <a:ext cx="2607515" cy="1199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9200089-AB9B-2A5A-8EB2-A1C14F272B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9" y="2835538"/>
            <a:ext cx="5617029" cy="283813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30A412-E6B8-ABC2-232A-AD81165C6611}"/>
              </a:ext>
            </a:extLst>
          </p:cNvPr>
          <p:cNvSpPr txBox="1"/>
          <p:nvPr/>
        </p:nvSpPr>
        <p:spPr>
          <a:xfrm>
            <a:off x="2982876" y="6398463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9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※掲載の一部画像は米国仕様のものです。</a:t>
            </a:r>
            <a:endParaRPr lang="en-US" altLang="ja-JP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ja-JP" sz="9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国内仕様とは仕様が異なる場合がありますのでご了承ください。</a:t>
            </a:r>
            <a:endParaRPr kumimoji="1"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2F117B-91F4-7347-A0BB-2D425CD1E748}"/>
              </a:ext>
            </a:extLst>
          </p:cNvPr>
          <p:cNvSpPr txBox="1"/>
          <p:nvPr/>
        </p:nvSpPr>
        <p:spPr>
          <a:xfrm>
            <a:off x="6934200" y="5699295"/>
            <a:ext cx="5274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日本の保安基準に適合した法規対応モデル。</a:t>
            </a:r>
            <a:endParaRPr lang="en-US" altLang="ja-JP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除雪車の夜間作業や降雪時の厳しい環境下でも、高い視認性を確保します。</a:t>
            </a:r>
            <a:endParaRPr lang="en-US" altLang="ja-JP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明るく均一な配光により、路面状況や障害物を見やすく照らし出し、安全な除雪作業をサポート。雪や霧の影響を受けやすい現場でも、ドライバーの視界確保に貢献します。</a:t>
            </a:r>
            <a:endParaRPr kumimoji="1" lang="ja-JP" altLang="en-US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521EF7-D23B-8A25-28EA-4750A12E92B5}"/>
              </a:ext>
            </a:extLst>
          </p:cNvPr>
          <p:cNvSpPr txBox="1"/>
          <p:nvPr/>
        </p:nvSpPr>
        <p:spPr>
          <a:xfrm>
            <a:off x="68826" y="5092415"/>
            <a:ext cx="4482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熱線ヒーターを内蔵した氷雪防御機能により、レンズ面への雪や氷の付着を抑制。氷点下の環境でも自動で作動し、積雪や着氷による照度低下を防ぎます。</a:t>
            </a:r>
            <a:endParaRPr kumimoji="1" lang="ja-JP" altLang="en-US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1F83BA3-F86B-93E9-2E3F-6532E982B1C9}"/>
              </a:ext>
            </a:extLst>
          </p:cNvPr>
          <p:cNvSpPr txBox="1"/>
          <p:nvPr/>
        </p:nvSpPr>
        <p:spPr>
          <a:xfrm>
            <a:off x="5105400" y="820195"/>
            <a:ext cx="3500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薄型ボディに高性能を凝縮。日本仕様のLEDヘッドライト。</a:t>
            </a:r>
            <a:endParaRPr kumimoji="1" lang="ja-JP" altLang="en-US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04D5DBF-EDFE-BFAB-1198-32FD8D359B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093988"/>
            <a:ext cx="2607515" cy="156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4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3B13F5-299A-1EC6-8F5B-808F4B89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>
            <a:extLst>
              <a:ext uri="{FF2B5EF4-FFF2-40B4-BE49-F238E27FC236}">
                <a16:creationId xmlns:a16="http://schemas.microsoft.com/office/drawing/2014/main" id="{1F3EEB41-2800-186F-27C5-EAD563CBD01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12" y="4537232"/>
            <a:ext cx="1525152" cy="1117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7393112A-5331-053B-9786-D294458AD84B}"/>
              </a:ext>
            </a:extLst>
          </p:cNvPr>
          <p:cNvSpPr txBox="1"/>
          <p:nvPr/>
        </p:nvSpPr>
        <p:spPr>
          <a:xfrm>
            <a:off x="2044075" y="4694860"/>
            <a:ext cx="1897792" cy="487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25"/>
              </a:lnSpc>
              <a:spcBef>
                <a:spcPts val="105"/>
              </a:spcBef>
              <a:buSzPct val="90476"/>
              <a:tabLst>
                <a:tab pos="147320" algn="l"/>
              </a:tabLst>
            </a:pPr>
            <a:r>
              <a:rPr lang="ja-JP" altLang="en-US" sz="1200" spc="-1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◆ 荷台</a:t>
            </a:r>
            <a:r>
              <a:rPr sz="1200" spc="-15" dirty="0" err="1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容積減少加工</a:t>
            </a:r>
            <a:endParaRPr lang="en-US" sz="1200" spc="-15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  <a:p>
            <a:pPr marL="12700">
              <a:lnSpc>
                <a:spcPts val="1225"/>
              </a:lnSpc>
              <a:spcBef>
                <a:spcPts val="105"/>
              </a:spcBef>
              <a:buSzPct val="90476"/>
              <a:tabLst>
                <a:tab pos="147320" algn="l"/>
              </a:tabLst>
            </a:pPr>
            <a:r>
              <a:rPr lang="ja-JP" altLang="en-US" sz="1000" spc="-1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　</a:t>
            </a:r>
            <a:r>
              <a:rPr lang="en-US" altLang="ja-JP" sz="1000" spc="-1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※</a:t>
            </a:r>
            <a:r>
              <a:rPr lang="ja-JP" altLang="en-US" sz="1000" spc="-1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ダンプ車のみ</a:t>
            </a:r>
            <a:endParaRPr sz="10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  <a:p>
            <a:pPr marL="12700">
              <a:lnSpc>
                <a:spcPts val="1225"/>
              </a:lnSpc>
            </a:pPr>
            <a:r>
              <a:rPr lang="ja-JP" altLang="en-US" sz="1000" spc="-10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Calibri"/>
              </a:rPr>
              <a:t>（</a:t>
            </a:r>
            <a:r>
              <a:rPr sz="1000" spc="-2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Calibri"/>
              </a:rPr>
              <a:t>1</a:t>
            </a:r>
            <a:r>
              <a:rPr sz="1000" spc="-5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ナンバー変更</a:t>
            </a:r>
            <a:r>
              <a:rPr lang="ja-JP" altLang="en-US" sz="1000" spc="-5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登録</a:t>
            </a:r>
            <a:r>
              <a:rPr sz="1000" spc="-5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用</a:t>
            </a:r>
            <a:r>
              <a:rPr lang="ja-JP" altLang="en-US" sz="1000" spc="-5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）</a:t>
            </a:r>
            <a:endParaRPr sz="10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8AB5322-909A-A474-A72A-CCE11C96FCCB}"/>
              </a:ext>
            </a:extLst>
          </p:cNvPr>
          <p:cNvSpPr txBox="1"/>
          <p:nvPr/>
        </p:nvSpPr>
        <p:spPr>
          <a:xfrm>
            <a:off x="218448" y="5709685"/>
            <a:ext cx="1328503" cy="364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buSzPct val="90476"/>
              <a:tabLst>
                <a:tab pos="147320" algn="l"/>
              </a:tabLst>
            </a:pPr>
            <a:r>
              <a:rPr lang="ja-JP" altLang="en-US" sz="1200" spc="-14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◆ </a:t>
            </a:r>
            <a:r>
              <a:rPr sz="1200" spc="-145" dirty="0" err="1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サイドバンパ</a:t>
            </a:r>
            <a:r>
              <a:rPr sz="1200" spc="-14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ー</a:t>
            </a:r>
            <a:endParaRPr lang="en-US" sz="1200" spc="-145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buSzPct val="90476"/>
              <a:tabLst>
                <a:tab pos="147320" algn="l"/>
              </a:tabLst>
            </a:pPr>
            <a:r>
              <a:rPr sz="1000" spc="-15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（</a:t>
            </a:r>
            <a:r>
              <a:rPr sz="1000" spc="-15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Calibri"/>
              </a:rPr>
              <a:t>1</a:t>
            </a:r>
            <a:r>
              <a:rPr sz="1000" spc="-6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ナンバー</a:t>
            </a:r>
            <a:r>
              <a:rPr lang="ja-JP" altLang="en-US" sz="1000" spc="-6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変更登録</a:t>
            </a:r>
            <a:r>
              <a:rPr sz="1000" spc="-6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用</a:t>
            </a:r>
            <a:r>
              <a:rPr sz="1000" spc="-585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）</a:t>
            </a:r>
            <a:endParaRPr sz="10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70DEE3D3-8029-C35F-4B35-1DBB8D5C8E1B}"/>
              </a:ext>
            </a:extLst>
          </p:cNvPr>
          <p:cNvSpPr txBox="1"/>
          <p:nvPr/>
        </p:nvSpPr>
        <p:spPr>
          <a:xfrm>
            <a:off x="4075677" y="4573029"/>
            <a:ext cx="1977340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25"/>
              </a:lnSpc>
              <a:spcBef>
                <a:spcPts val="105"/>
              </a:spcBef>
              <a:buSzPct val="90476"/>
              <a:tabLst>
                <a:tab pos="147955" algn="l"/>
              </a:tabLst>
            </a:pPr>
            <a:r>
              <a:rPr lang="ja-JP" altLang="en-US" sz="1200" spc="-180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◆ </a:t>
            </a:r>
            <a:r>
              <a:rPr sz="1200" spc="-180" dirty="0" err="1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カウンターウエイト</a:t>
            </a:r>
            <a:r>
              <a:rPr lang="ja-JP" altLang="en-US" sz="1200" spc="-180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取付</a:t>
            </a:r>
            <a:endParaRPr lang="en-US" altLang="ja-JP" sz="1200" spc="-18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  <a:p>
            <a:pPr marL="12700">
              <a:lnSpc>
                <a:spcPts val="1225"/>
              </a:lnSpc>
              <a:spcBef>
                <a:spcPts val="105"/>
              </a:spcBef>
              <a:buSzPct val="90476"/>
              <a:tabLst>
                <a:tab pos="147955" algn="l"/>
              </a:tabLst>
            </a:pP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全軸タイヤの許容荷重内に収め、重量要件への適合を実現。</a:t>
            </a:r>
            <a:r>
              <a:rPr lang="ja-JP" altLang="en-US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作業車</a:t>
            </a: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バランスの最適化に寄与します。</a:t>
            </a:r>
            <a:endParaRPr sz="10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10B1B11-D4C6-99D3-61B8-CF3C740AD8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0" y="724859"/>
            <a:ext cx="6396337" cy="197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85303B3-34A5-AA64-4CC6-12AC0DD217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853" y="1595317"/>
            <a:ext cx="1974099" cy="1086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1FAC94D-9BB7-92F4-0996-74375CE564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82" y="5455822"/>
            <a:ext cx="1888022" cy="106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0B74ED3-DD14-9568-86EE-1C03A53C16C0}"/>
              </a:ext>
            </a:extLst>
          </p:cNvPr>
          <p:cNvSpPr txBox="1"/>
          <p:nvPr/>
        </p:nvSpPr>
        <p:spPr>
          <a:xfrm>
            <a:off x="218448" y="41257"/>
            <a:ext cx="5942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路面を捉え、雪を残さない。</a:t>
            </a:r>
            <a:endParaRPr kumimoji="1" lang="ja-JP" altLang="en-US" sz="3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5F3B3D0-9C50-7295-7D9A-75344C54BAD6}"/>
              </a:ext>
            </a:extLst>
          </p:cNvPr>
          <p:cNvSpPr txBox="1"/>
          <p:nvPr/>
        </p:nvSpPr>
        <p:spPr>
          <a:xfrm>
            <a:off x="92790" y="2728084"/>
            <a:ext cx="4544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ハイカーボンスチールカッティングエッジ（スウェーデン鋼）</a:t>
            </a:r>
            <a:endParaRPr kumimoji="1"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04CF5796-FF2F-89C5-E60F-9DF7D3F41CC4}"/>
              </a:ext>
            </a:extLst>
          </p:cNvPr>
          <p:cNvCxnSpPr>
            <a:cxnSpLocks/>
          </p:cNvCxnSpPr>
          <p:nvPr/>
        </p:nvCxnSpPr>
        <p:spPr>
          <a:xfrm flipH="1" flipV="1">
            <a:off x="2202606" y="2092841"/>
            <a:ext cx="353183" cy="6118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DBB0BD03-26BB-92CB-2469-69FE9A4EFFA8}"/>
              </a:ext>
            </a:extLst>
          </p:cNvPr>
          <p:cNvCxnSpPr>
            <a:cxnSpLocks/>
          </p:cNvCxnSpPr>
          <p:nvPr/>
        </p:nvCxnSpPr>
        <p:spPr>
          <a:xfrm flipV="1">
            <a:off x="4276616" y="2090630"/>
            <a:ext cx="167111" cy="653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40EF56D-B67B-5933-1DF4-D5EDE176A3DF}"/>
              </a:ext>
            </a:extLst>
          </p:cNvPr>
          <p:cNvSpPr txBox="1"/>
          <p:nvPr/>
        </p:nvSpPr>
        <p:spPr>
          <a:xfrm>
            <a:off x="6611003" y="2707858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エンド部（縁石ガード付き）</a:t>
            </a:r>
            <a:endParaRPr kumimoji="1" lang="en-US" altLang="ja-JP" sz="11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9BC909E5-AFB1-2DDD-8470-6F79DFFD0D5B}"/>
              </a:ext>
            </a:extLst>
          </p:cNvPr>
          <p:cNvCxnSpPr>
            <a:cxnSpLocks/>
          </p:cNvCxnSpPr>
          <p:nvPr/>
        </p:nvCxnSpPr>
        <p:spPr>
          <a:xfrm flipV="1">
            <a:off x="7141273" y="2326205"/>
            <a:ext cx="138070" cy="4229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F1206EB-9143-8C99-92FC-2EA6759842C7}"/>
              </a:ext>
            </a:extLst>
          </p:cNvPr>
          <p:cNvSpPr txBox="1"/>
          <p:nvPr/>
        </p:nvSpPr>
        <p:spPr>
          <a:xfrm>
            <a:off x="6529491" y="379119"/>
            <a:ext cx="29659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高耐久カッティングエッジを採用。路面への追従性に優れ、雪を確実に削り取りながら、きれいな仕上がりを実現します</a:t>
            </a:r>
            <a:r>
              <a:rPr lang="ja-JP" altLang="en-US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。</a:t>
            </a:r>
            <a:endParaRPr lang="en-US" altLang="ja-JP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エンド部には巻き込み加工を採用。</a:t>
            </a:r>
            <a:endParaRPr lang="en-US" altLang="ja-JP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縁石への接触時に衝撃を分散し、ブレードの変形や損傷を抑制します。</a:t>
            </a:r>
            <a:endParaRPr lang="en-US" altLang="ja-JP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en-US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※V</a:t>
            </a:r>
            <a:r>
              <a:rPr kumimoji="1" lang="ja-JP" altLang="en-US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型スノープラウに限る。</a:t>
            </a:r>
            <a:endParaRPr kumimoji="1" lang="en-US" altLang="ja-JP" sz="10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endPara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72DBBD0-F582-6199-8044-3C76D064AFEA}"/>
              </a:ext>
            </a:extLst>
          </p:cNvPr>
          <p:cNvSpPr txBox="1"/>
          <p:nvPr/>
        </p:nvSpPr>
        <p:spPr>
          <a:xfrm>
            <a:off x="4556136" y="3877796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ニーズに応える充実のオプション設定。</a:t>
            </a:r>
            <a:endParaRPr kumimoji="1" lang="ja-JP" altLang="en-US" sz="3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53" name="object 15">
            <a:extLst>
              <a:ext uri="{FF2B5EF4-FFF2-40B4-BE49-F238E27FC236}">
                <a16:creationId xmlns:a16="http://schemas.microsoft.com/office/drawing/2014/main" id="{6DABDC39-9C20-BF80-CD99-D72779ABAA46}"/>
              </a:ext>
            </a:extLst>
          </p:cNvPr>
          <p:cNvSpPr txBox="1"/>
          <p:nvPr/>
        </p:nvSpPr>
        <p:spPr>
          <a:xfrm>
            <a:off x="10121672" y="4735242"/>
            <a:ext cx="1888022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25"/>
              </a:lnSpc>
              <a:spcBef>
                <a:spcPts val="105"/>
              </a:spcBef>
              <a:buSzPct val="90476"/>
              <a:tabLst>
                <a:tab pos="147955" algn="l"/>
              </a:tabLst>
            </a:pPr>
            <a:r>
              <a:rPr lang="ja-JP" altLang="en-US" sz="1200" spc="-180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◆ ウレタンエッジ</a:t>
            </a:r>
            <a:endParaRPr lang="en-US" altLang="ja-JP" sz="1200" spc="-18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  <a:p>
            <a:pPr marL="12700">
              <a:lnSpc>
                <a:spcPts val="1225"/>
              </a:lnSpc>
              <a:spcBef>
                <a:spcPts val="105"/>
              </a:spcBef>
              <a:buSzPct val="90476"/>
              <a:tabLst>
                <a:tab pos="147955" algn="l"/>
              </a:tabLst>
            </a:pP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ウレタン製エッジを採用</a:t>
            </a:r>
            <a:r>
              <a:rPr lang="ja-JP" altLang="en-US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。</a:t>
            </a: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舗装面を傷めにくく、仕上がりの良い除雪を実現します。</a:t>
            </a:r>
            <a:endParaRPr sz="10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CA07EE68-8108-FDEB-0B37-0D485AFCB6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669" y="4710705"/>
            <a:ext cx="2934722" cy="101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8" name="object 15">
            <a:extLst>
              <a:ext uri="{FF2B5EF4-FFF2-40B4-BE49-F238E27FC236}">
                <a16:creationId xmlns:a16="http://schemas.microsoft.com/office/drawing/2014/main" id="{72714A9F-1A59-B6CC-F060-1455DEF34605}"/>
              </a:ext>
            </a:extLst>
          </p:cNvPr>
          <p:cNvSpPr txBox="1"/>
          <p:nvPr/>
        </p:nvSpPr>
        <p:spPr>
          <a:xfrm>
            <a:off x="6936669" y="5827207"/>
            <a:ext cx="2761359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25"/>
              </a:lnSpc>
              <a:spcBef>
                <a:spcPts val="105"/>
              </a:spcBef>
              <a:buSzPct val="90476"/>
              <a:tabLst>
                <a:tab pos="147955" algn="l"/>
              </a:tabLst>
            </a:pPr>
            <a:r>
              <a:rPr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  <a:cs typeface="Microsoft JhengHei"/>
              </a:rPr>
              <a:t>◆ スノーディフレクター</a:t>
            </a:r>
            <a:endParaRPr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  <a:p>
            <a:pPr marL="12700">
              <a:lnSpc>
                <a:spcPts val="1225"/>
              </a:lnSpc>
              <a:spcBef>
                <a:spcPts val="105"/>
              </a:spcBef>
              <a:buSzPct val="90476"/>
              <a:tabLst>
                <a:tab pos="147955" algn="l"/>
              </a:tabLst>
            </a:pPr>
            <a:r>
              <a:rPr lang="ja-JP" altLang="ja-JP" sz="10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雪の巻き上げを抑え、作業時の視界確保に貢献。ドライバーの視認性を向上し、安全な除雪作業をサポートします。</a:t>
            </a:r>
            <a:endParaRPr sz="1000" dirty="0">
              <a:latin typeface="BIZ UDP明朝 Medium" panose="02020500000000000000" pitchFamily="18" charset="-128"/>
              <a:ea typeface="BIZ UDP明朝 Medium" panose="02020500000000000000" pitchFamily="18" charset="-128"/>
              <a:cs typeface="Microsoft JhengHei"/>
            </a:endParaRPr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002DFB11-344B-1A82-35E0-B351CFE9EE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142" y="5258857"/>
            <a:ext cx="2590324" cy="1456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E9584EB9-8F62-FAF3-B7D6-021573FB6F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89" y="5297779"/>
            <a:ext cx="2069001" cy="1378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E3BB2A-307B-6DCB-F5DF-1697D217BF3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404" y="549051"/>
            <a:ext cx="2217348" cy="1587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74F93F-7418-0A0F-7303-3BBF0CC22BC9}"/>
              </a:ext>
            </a:extLst>
          </p:cNvPr>
          <p:cNvSpPr txBox="1"/>
          <p:nvPr/>
        </p:nvSpPr>
        <p:spPr>
          <a:xfrm>
            <a:off x="9889410" y="2186469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B-A70HTX(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ストレート用）</a:t>
            </a:r>
            <a:endParaRPr kumimoji="1"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カッティングエッジ</a:t>
            </a:r>
            <a:endParaRPr kumimoji="1"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98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299EB0-639E-73FE-A00C-C780F99F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15268"/>
            <a:ext cx="7594390" cy="691357"/>
          </a:xfrm>
        </p:spPr>
        <p:txBody>
          <a:bodyPr>
            <a:noAutofit/>
          </a:bodyPr>
          <a:lstStyle/>
          <a:p>
            <a:r>
              <a:rPr kumimoji="1" lang="en-US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BOSS</a:t>
            </a:r>
            <a:r>
              <a:rPr lang="ja-JP" altLang="en-US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</a:t>
            </a:r>
            <a:r>
              <a:rPr kumimoji="1" lang="ja-JP" altLang="en-US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スノープラウ </a:t>
            </a:r>
            <a:r>
              <a:rPr lang="ja-JP" altLang="en-US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製品</a:t>
            </a:r>
            <a:r>
              <a:rPr kumimoji="1" lang="ja-JP" altLang="en-US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ラインナップ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B425C78-C3A4-B246-DAC0-B16C3C3D0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71" y="4289123"/>
            <a:ext cx="3974115" cy="2396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E754BC2-BA82-64CF-3442-C0B7DCB51D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420" y="5510434"/>
            <a:ext cx="1841477" cy="12340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0D1DCDE-2362-A406-620C-C28558102ED3}"/>
              </a:ext>
            </a:extLst>
          </p:cNvPr>
          <p:cNvSpPr txBox="1"/>
          <p:nvPr/>
        </p:nvSpPr>
        <p:spPr>
          <a:xfrm>
            <a:off x="122680" y="451062"/>
            <a:ext cx="26436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【B-A70HTX】</a:t>
            </a:r>
          </a:p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フィートストレート型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088532-ACB9-B20C-62DD-89A0C4058B30}"/>
              </a:ext>
            </a:extLst>
          </p:cNvPr>
          <p:cNvSpPr txBox="1"/>
          <p:nvPr/>
        </p:nvSpPr>
        <p:spPr>
          <a:xfrm>
            <a:off x="5767482" y="801205"/>
            <a:ext cx="31117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【B-A76HTX-V】</a:t>
            </a:r>
          </a:p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フィート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インチ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型（軽量）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978F98-CF80-AF39-71A3-AD224DBF9AC3}"/>
              </a:ext>
            </a:extLst>
          </p:cNvPr>
          <p:cNvSpPr txBox="1"/>
          <p:nvPr/>
        </p:nvSpPr>
        <p:spPr>
          <a:xfrm>
            <a:off x="4225823" y="4477372"/>
            <a:ext cx="5122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【B-A82VXT】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フィート２インチ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en-US" altLang="ja-JP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B-A92VXT】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９フィート２インチ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型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3ABAB56-ACDB-D158-2EE0-94A7DB6481F5}"/>
              </a:ext>
            </a:extLst>
          </p:cNvPr>
          <p:cNvSpPr txBox="1"/>
          <p:nvPr/>
        </p:nvSpPr>
        <p:spPr>
          <a:xfrm>
            <a:off x="6300899" y="6429273"/>
            <a:ext cx="4360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※掲載の一部画像は米国仕様のものです。</a:t>
            </a: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ja-JP" sz="1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国内仕様とは仕様が異なる場合がありますのでご了承ください。</a:t>
            </a:r>
            <a:endParaRPr kumimoji="1" lang="ja-JP" altLang="en-US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D4AEE40-0814-3092-8F16-7EF8A23C5FC0}"/>
              </a:ext>
            </a:extLst>
          </p:cNvPr>
          <p:cNvSpPr txBox="1"/>
          <p:nvPr/>
        </p:nvSpPr>
        <p:spPr>
          <a:xfrm>
            <a:off x="3116405" y="159093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200" dirty="0"/>
              <a:t>ストレート型ブレードに</a:t>
            </a:r>
            <a:endParaRPr lang="en-US" altLang="ja-JP" sz="1200" dirty="0"/>
          </a:p>
          <a:p>
            <a:r>
              <a:rPr lang="ja-JP" altLang="ja-JP" sz="1200" dirty="0"/>
              <a:t>高強度ポリウレタンを採用。</a:t>
            </a:r>
            <a:endParaRPr lang="en-US" altLang="ja-JP" sz="1200" dirty="0"/>
          </a:p>
          <a:p>
            <a:r>
              <a:rPr lang="ja-JP" altLang="ja-JP" sz="1200" dirty="0"/>
              <a:t>軽量性と耐久性を両立。</a:t>
            </a:r>
            <a:endParaRPr kumimoji="1" lang="ja-JP" altLang="en-US" sz="1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D2541C-E0E5-D417-F90B-7BBA0C6D7B5D}"/>
              </a:ext>
            </a:extLst>
          </p:cNvPr>
          <p:cNvSpPr txBox="1"/>
          <p:nvPr/>
        </p:nvSpPr>
        <p:spPr>
          <a:xfrm>
            <a:off x="8847594" y="789951"/>
            <a:ext cx="296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200" dirty="0"/>
              <a:t>軽量スチール製ブレードを</a:t>
            </a:r>
            <a:r>
              <a:rPr lang="ja-JP" altLang="en-US" sz="1200" dirty="0"/>
              <a:t>採用した</a:t>
            </a:r>
            <a:endParaRPr lang="en-US" altLang="ja-JP" sz="1200" dirty="0"/>
          </a:p>
          <a:p>
            <a:r>
              <a:rPr lang="ja-JP" altLang="ja-JP" sz="1200" dirty="0"/>
              <a:t>V型マルチプラウ。</a:t>
            </a:r>
            <a:endParaRPr lang="en-US" altLang="ja-JP" sz="1200" dirty="0"/>
          </a:p>
          <a:p>
            <a:r>
              <a:rPr lang="ja-JP" altLang="ja-JP" sz="1200" dirty="0"/>
              <a:t>取付車種を選ばず、優れた操作性と</a:t>
            </a:r>
            <a:endParaRPr lang="en-US" altLang="ja-JP" sz="1200" dirty="0"/>
          </a:p>
          <a:p>
            <a:r>
              <a:rPr lang="ja-JP" altLang="ja-JP" sz="1200" dirty="0"/>
              <a:t>機能性を実現。</a:t>
            </a:r>
            <a:endParaRPr kumimoji="1" lang="ja-JP" altLang="en-US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781DC35-F55D-1324-CD5A-C9C841467EE4}"/>
              </a:ext>
            </a:extLst>
          </p:cNvPr>
          <p:cNvSpPr txBox="1"/>
          <p:nvPr/>
        </p:nvSpPr>
        <p:spPr>
          <a:xfrm>
            <a:off x="6050107" y="5466158"/>
            <a:ext cx="2952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高耐久</a:t>
            </a:r>
            <a:r>
              <a:rPr lang="ja-JP" altLang="ja-JP" sz="1200" dirty="0"/>
              <a:t>スチール製ブレードを採用した</a:t>
            </a:r>
            <a:endParaRPr lang="en-US" altLang="ja-JP" sz="1200" dirty="0"/>
          </a:p>
          <a:p>
            <a:r>
              <a:rPr lang="ja-JP" altLang="ja-JP" sz="1200" dirty="0"/>
              <a:t>V型マルチプラウ。</a:t>
            </a:r>
            <a:endParaRPr lang="en-US" altLang="ja-JP" sz="1200" dirty="0"/>
          </a:p>
          <a:p>
            <a:r>
              <a:rPr lang="ja-JP" altLang="ja-JP" sz="1200" dirty="0"/>
              <a:t>優れた操作性と機能性を備え、耐久性</a:t>
            </a:r>
            <a:endParaRPr lang="en-US" altLang="ja-JP" sz="1200" dirty="0"/>
          </a:p>
          <a:p>
            <a:r>
              <a:rPr lang="ja-JP" altLang="ja-JP" sz="1200" dirty="0"/>
              <a:t>および除雪性能にも優れています。</a:t>
            </a:r>
            <a:endParaRPr kumimoji="1" lang="ja-JP" altLang="en-US" sz="12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21B112-3F2F-FAC5-250A-E9636FF13B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53" y="1340935"/>
            <a:ext cx="2825771" cy="193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25C4109-801F-F4B9-FBB1-DB1506339D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107" y="1690870"/>
            <a:ext cx="3484703" cy="2276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0968BEB-1C62-7D0C-7B1C-6B58F7D154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819" y="2350684"/>
            <a:ext cx="1894925" cy="12610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3615753-1C0D-FF17-ECC7-560823B2CE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455" y="1927820"/>
            <a:ext cx="1861149" cy="1245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D671FF7-61CC-1BC5-B5EB-241226B41D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916" y="6271483"/>
            <a:ext cx="1882178" cy="5312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6E4FBD-01AD-EA6C-24CA-D05DBEB721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110" y="4453957"/>
            <a:ext cx="1684983" cy="83716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BA1119A-1632-D702-AA37-ACA7753276A4}"/>
              </a:ext>
            </a:extLst>
          </p:cNvPr>
          <p:cNvSpPr txBox="1"/>
          <p:nvPr/>
        </p:nvSpPr>
        <p:spPr>
          <a:xfrm>
            <a:off x="10108896" y="5277590"/>
            <a:ext cx="2082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耐傷性に優れたSmartShieldペイントが、</a:t>
            </a:r>
            <a:endPara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傷による錆の進行や塗膜剥離を抑え、</a:t>
            </a:r>
            <a:endPara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美観と耐久性を維持します。</a:t>
            </a:r>
            <a:endPara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046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 txBox="1"/>
          <p:nvPr/>
        </p:nvSpPr>
        <p:spPr>
          <a:xfrm>
            <a:off x="3837127" y="1819655"/>
            <a:ext cx="1593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spc="-10" dirty="0">
                <a:latin typeface="Calibri"/>
                <a:cs typeface="Calibri"/>
              </a:rPr>
              <a:t>R-</a:t>
            </a:r>
            <a:r>
              <a:rPr sz="900" spc="-50" dirty="0">
                <a:latin typeface="Calibri"/>
                <a:cs typeface="Calibri"/>
              </a:rPr>
              <a:t>B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85601" y="1819655"/>
            <a:ext cx="16002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dirty="0">
                <a:latin typeface="Calibri"/>
                <a:cs typeface="Calibri"/>
              </a:rPr>
              <a:t>R-</a:t>
            </a:r>
            <a:r>
              <a:rPr sz="900" spc="-50" dirty="0">
                <a:latin typeface="Calibri"/>
                <a:cs typeface="Calibri"/>
              </a:rPr>
              <a:t>B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998197" y="1819655"/>
            <a:ext cx="16002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dirty="0">
                <a:latin typeface="Calibri"/>
                <a:cs typeface="Calibri"/>
              </a:rPr>
              <a:t>R-</a:t>
            </a:r>
            <a:r>
              <a:rPr sz="900" spc="-50" dirty="0">
                <a:latin typeface="Calibri"/>
                <a:cs typeface="Calibri"/>
              </a:rPr>
              <a:t>B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11021" y="1819655"/>
            <a:ext cx="16002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dirty="0">
                <a:latin typeface="Calibri"/>
                <a:cs typeface="Calibri"/>
              </a:rPr>
              <a:t>R-</a:t>
            </a:r>
            <a:r>
              <a:rPr sz="900" spc="-50" dirty="0">
                <a:latin typeface="Calibri"/>
                <a:cs typeface="Calibri"/>
              </a:rPr>
              <a:t>B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21353" y="1818678"/>
            <a:ext cx="170815" cy="109855"/>
          </a:xfrm>
          <a:custGeom>
            <a:avLst/>
            <a:gdLst/>
            <a:ahLst/>
            <a:cxnLst/>
            <a:rect l="l" t="t" r="r" b="b"/>
            <a:pathLst>
              <a:path w="170814" h="109855">
                <a:moveTo>
                  <a:pt x="170243" y="0"/>
                </a:moveTo>
                <a:lnTo>
                  <a:pt x="0" y="0"/>
                </a:lnTo>
                <a:lnTo>
                  <a:pt x="0" y="109829"/>
                </a:lnTo>
                <a:lnTo>
                  <a:pt x="170243" y="109829"/>
                </a:lnTo>
                <a:lnTo>
                  <a:pt x="170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69116" y="1818678"/>
            <a:ext cx="170815" cy="109855"/>
          </a:xfrm>
          <a:custGeom>
            <a:avLst/>
            <a:gdLst/>
            <a:ahLst/>
            <a:cxnLst/>
            <a:rect l="l" t="t" r="r" b="b"/>
            <a:pathLst>
              <a:path w="170814" h="109855">
                <a:moveTo>
                  <a:pt x="170243" y="0"/>
                </a:moveTo>
                <a:lnTo>
                  <a:pt x="0" y="0"/>
                </a:lnTo>
                <a:lnTo>
                  <a:pt x="0" y="109829"/>
                </a:lnTo>
                <a:lnTo>
                  <a:pt x="170243" y="109829"/>
                </a:lnTo>
                <a:lnTo>
                  <a:pt x="170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984557" y="1818678"/>
            <a:ext cx="170815" cy="109855"/>
          </a:xfrm>
          <a:custGeom>
            <a:avLst/>
            <a:gdLst/>
            <a:ahLst/>
            <a:cxnLst/>
            <a:rect l="l" t="t" r="r" b="b"/>
            <a:pathLst>
              <a:path w="170814" h="109855">
                <a:moveTo>
                  <a:pt x="170243" y="0"/>
                </a:moveTo>
                <a:lnTo>
                  <a:pt x="0" y="0"/>
                </a:lnTo>
                <a:lnTo>
                  <a:pt x="0" y="109829"/>
                </a:lnTo>
                <a:lnTo>
                  <a:pt x="170243" y="109829"/>
                </a:lnTo>
                <a:lnTo>
                  <a:pt x="170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01522" y="1818678"/>
            <a:ext cx="170815" cy="109855"/>
          </a:xfrm>
          <a:custGeom>
            <a:avLst/>
            <a:gdLst/>
            <a:ahLst/>
            <a:cxnLst/>
            <a:rect l="l" t="t" r="r" b="b"/>
            <a:pathLst>
              <a:path w="170815" h="109855">
                <a:moveTo>
                  <a:pt x="170243" y="0"/>
                </a:moveTo>
                <a:lnTo>
                  <a:pt x="0" y="0"/>
                </a:lnTo>
                <a:lnTo>
                  <a:pt x="0" y="109829"/>
                </a:lnTo>
                <a:lnTo>
                  <a:pt x="170243" y="109829"/>
                </a:lnTo>
                <a:lnTo>
                  <a:pt x="170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338E0A-D25D-DEDC-BAE7-51B88DC7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41" y="114300"/>
            <a:ext cx="9553717" cy="66294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EA58C55-DD60-8690-8F5B-5390D22C19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6193545"/>
            <a:ext cx="1949245" cy="5501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B4A8F3C-ED93-D3E7-C93A-7900BD3F1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160" y="200689"/>
            <a:ext cx="2819399" cy="795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60334A3-2479-D154-E480-211A9D6685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31363"/>
            <a:ext cx="5487553" cy="518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50CD768-89C7-A2B8-26E1-E2B658B3F2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4668"/>
            <a:ext cx="2073453" cy="103083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A4429E4-BCEE-1663-9497-AA8D121805C4}"/>
              </a:ext>
            </a:extLst>
          </p:cNvPr>
          <p:cNvSpPr/>
          <p:nvPr/>
        </p:nvSpPr>
        <p:spPr>
          <a:xfrm>
            <a:off x="0" y="4800600"/>
            <a:ext cx="12184626" cy="2057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5000">
                <a:schemeClr val="tx1">
                  <a:lumMod val="85000"/>
                  <a:lumOff val="15000"/>
                  <a:tint val="44500"/>
                  <a:satMod val="160000"/>
                </a:schemeClr>
              </a:gs>
              <a:gs pos="85000">
                <a:schemeClr val="tx1">
                  <a:lumMod val="85000"/>
                  <a:lumOff val="15000"/>
                  <a:tint val="23500"/>
                  <a:satMod val="160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9A148E-4AE4-7643-E10C-D3214D0672F0}"/>
              </a:ext>
            </a:extLst>
          </p:cNvPr>
          <p:cNvSpPr txBox="1"/>
          <p:nvPr/>
        </p:nvSpPr>
        <p:spPr>
          <a:xfrm>
            <a:off x="152400" y="5649717"/>
            <a:ext cx="121846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新車はもちろん、現在お使いの車両へ装着も可能です。 </a:t>
            </a:r>
            <a:r>
              <a:rPr kumimoji="1" lang="ja-JP" altLang="en-US" sz="2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     </a:t>
            </a:r>
            <a:endParaRPr kumimoji="1" lang="en-US" altLang="ja-JP" sz="26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lang="ja-JP" altLang="ja-JP" sz="20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架装・取付に関するご相談は、</a:t>
            </a:r>
            <a:r>
              <a:rPr lang="ja-JP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飛鳥特装株式会社</a:t>
            </a:r>
            <a:r>
              <a:rPr lang="en-US" altLang="ja-JP" sz="36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</a:t>
            </a:r>
            <a:r>
              <a:rPr lang="ja-JP" altLang="ja-JP" sz="20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まで</a:t>
            </a:r>
            <a:r>
              <a:rPr lang="ja-JP" altLang="en-US" sz="20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お気軽</a:t>
            </a:r>
            <a:r>
              <a:rPr lang="ja-JP" altLang="ja-JP" sz="20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にお問い合わせください。</a:t>
            </a:r>
            <a:endParaRPr kumimoji="1" lang="en-US" altLang="ja-JP" sz="20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9E52C3F-1313-FD3E-3BD6-07C142912C1C}"/>
              </a:ext>
            </a:extLst>
          </p:cNvPr>
          <p:cNvSpPr/>
          <p:nvPr/>
        </p:nvSpPr>
        <p:spPr>
          <a:xfrm>
            <a:off x="9259529" y="3994283"/>
            <a:ext cx="2812026" cy="20574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BIZ UDP明朝 Medium" panose="02020500000000000000" pitchFamily="18" charset="-128"/>
              <a:ea typeface="BIZ UDP明朝 Medium" panose="02020500000000000000" pitchFamily="18" charset="-128"/>
              <a:cs typeface="+mn-cs"/>
            </a:endParaRPr>
          </a:p>
          <a:p>
            <a:pPr algn="ctr"/>
            <a:endParaRPr kumimoji="1" lang="en-US" altLang="ja-JP" sz="1400" b="1" dirty="0">
              <a:solidFill>
                <a:srgbClr val="467886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BIZ UDP明朝 Medium" panose="02020500000000000000" pitchFamily="18" charset="-128"/>
              <a:ea typeface="BIZ UDP明朝 Medium" panose="02020500000000000000" pitchFamily="18" charset="-128"/>
              <a:cs typeface="+mn-cs"/>
            </a:endParaRPr>
          </a:p>
          <a:p>
            <a:pPr algn="ctr"/>
            <a:endParaRPr kumimoji="1" lang="en-US" altLang="ja-JP" sz="1400" b="1" dirty="0">
              <a:solidFill>
                <a:srgbClr val="467886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BIZ UDP明朝 Medium" panose="02020500000000000000" pitchFamily="18" charset="-128"/>
              <a:ea typeface="BIZ UDP明朝 Medium" panose="02020500000000000000" pitchFamily="18" charset="-128"/>
              <a:cs typeface="+mn-cs"/>
            </a:endParaRPr>
          </a:p>
          <a:p>
            <a:pPr algn="ctr"/>
            <a:endParaRPr kumimoji="1" lang="en-US" altLang="ja-JP" sz="1400" b="1" dirty="0">
              <a:solidFill>
                <a:srgbClr val="467886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BIZ UDP明朝 Medium" panose="02020500000000000000" pitchFamily="18" charset="-128"/>
              <a:ea typeface="BIZ UDP明朝 Medium" panose="02020500000000000000" pitchFamily="18" charset="-128"/>
              <a:cs typeface="+mn-cs"/>
            </a:endParaRPr>
          </a:p>
          <a:p>
            <a:pPr algn="ctr"/>
            <a:endParaRPr kumimoji="1" lang="en-US" altLang="ja-JP" sz="1400" b="1" dirty="0">
              <a:solidFill>
                <a:srgbClr val="467886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r>
              <a:rPr lang="ja-JP" altLang="ja-JP" sz="1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お電話</a:t>
            </a:r>
            <a:r>
              <a:rPr lang="ja-JP" altLang="en-US" sz="1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ja-JP" sz="1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メールでお気軽にどうぞ。</a:t>
            </a:r>
            <a:endParaRPr lang="en-US" altLang="ja-JP" sz="1200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sz="600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☎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    042-780-5591</a:t>
            </a:r>
          </a:p>
          <a:p>
            <a:r>
              <a:rPr kumimoji="1" lang="ja-JP" altLang="en-US" sz="16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✉ </a:t>
            </a:r>
            <a:r>
              <a:rPr kumimoji="1" lang="ja-JP" altLang="en-US" sz="14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  </a:t>
            </a:r>
            <a:r>
              <a:rPr kumimoji="1" lang="en-US" altLang="ja-JP" sz="13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sales@aska-motor.com</a:t>
            </a:r>
            <a:endParaRPr kumimoji="1" lang="en-US" altLang="ja-JP" sz="1400" b="1" i="1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1" dirty="0">
              <a:solidFill>
                <a:srgbClr val="467886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1" dirty="0">
              <a:solidFill>
                <a:srgbClr val="467886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1" dirty="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endParaRPr kumimoji="1" lang="en-US" altLang="ja-JP" sz="1600" b="1" i="1" dirty="0">
              <a:solidFill>
                <a:schemeClr val="tx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3A067FB-F4E0-13AE-A4A6-E7B8C2624A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97" y="4107477"/>
            <a:ext cx="1006411" cy="97248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0F1D611-A525-1A3F-4D30-7550B6DA9BC1}"/>
              </a:ext>
            </a:extLst>
          </p:cNvPr>
          <p:cNvSpPr txBox="1"/>
          <p:nvPr/>
        </p:nvSpPr>
        <p:spPr>
          <a:xfrm>
            <a:off x="9463693" y="4134516"/>
            <a:ext cx="1310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お問い合わせはQRコードから</a:t>
            </a:r>
            <a:endParaRPr lang="en-US" altLang="ja-JP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>
              <a:defRPr/>
            </a:pPr>
            <a:r>
              <a:rPr lang="ja-JP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ホームページへアクセス。</a:t>
            </a:r>
            <a:endParaRPr lang="en-US" altLang="ja-JP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2739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1731</TotalTime>
  <Words>1017</Words>
  <Application>Microsoft Office PowerPoint</Application>
  <PresentationFormat>ワイド画面</PresentationFormat>
  <Paragraphs>104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BIZ UDPゴシック</vt:lpstr>
      <vt:lpstr>BIZ UDP明朝 Medium</vt:lpstr>
      <vt:lpstr>BIZ UDゴシック</vt:lpstr>
      <vt:lpstr>游ゴシック</vt:lpstr>
      <vt:lpstr>Aptos</vt:lpstr>
      <vt:lpstr>Aptos Display</vt:lpstr>
      <vt:lpstr>Arial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BOSS スノープラウ 製品ラインナップ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 SNOWPLOW製品カタログ</dc:title>
  <dc:creator>aska-m068</dc:creator>
  <cp:lastModifiedBy>masakazu morita</cp:lastModifiedBy>
  <cp:revision>84</cp:revision>
  <cp:lastPrinted>2026-06-22T00:30:33Z</cp:lastPrinted>
  <dcterms:created xsi:type="dcterms:W3CDTF">2026-06-04T23:37:45Z</dcterms:created>
  <dcterms:modified xsi:type="dcterms:W3CDTF">2026-06-22T04:10:02Z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2015-08-14T00:00:00Z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2026-06-04T00:00:00Z</vt:filetime>
  </property>
  <property fmtid="{D5CDD505-2E9C-101B-9397-08002B2CF9AE}" pid="5" name="Producer">
    <vt:lpwstr>3-Heights(TM) PDF Security Shell 4.8.25.2 (http://www.pdf-tools.com)</vt:lpwstr>
  </property>
</Properties>
</file>